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sldIdLst>
    <p:sldId id="257" r:id="rId2"/>
    <p:sldId id="266" r:id="rId3"/>
    <p:sldId id="263" r:id="rId4"/>
    <p:sldId id="279" r:id="rId5"/>
    <p:sldId id="264" r:id="rId6"/>
    <p:sldId id="268" r:id="rId7"/>
    <p:sldId id="281" r:id="rId8"/>
    <p:sldId id="274" r:id="rId9"/>
    <p:sldId id="277" r:id="rId10"/>
    <p:sldId id="283" r:id="rId11"/>
    <p:sldId id="285" r:id="rId12"/>
    <p:sldId id="284" r:id="rId13"/>
    <p:sldId id="276" r:id="rId14"/>
    <p:sldId id="286" r:id="rId15"/>
    <p:sldId id="282" r:id="rId16"/>
    <p:sldId id="270" r:id="rId17"/>
    <p:sldId id="272" r:id="rId18"/>
    <p:sldId id="271" r:id="rId19"/>
    <p:sldId id="273" r:id="rId20"/>
    <p:sldId id="28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64"/>
  </p:normalViewPr>
  <p:slideViewPr>
    <p:cSldViewPr snapToGrid="0" snapToObjects="1">
      <p:cViewPr varScale="1">
        <p:scale>
          <a:sx n="104" d="100"/>
          <a:sy n="104" d="100"/>
        </p:scale>
        <p:origin x="15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6C183D-7172-453D-AF66-A9EE520CED9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88CC883-F01D-4FB0-89B2-1F7336C7C6B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1. Votre entreprise : contexte et besoins</a:t>
          </a:r>
          <a:endParaRPr lang="en-US"/>
        </a:p>
      </dgm:t>
    </dgm:pt>
    <dgm:pt modelId="{BE213979-98C4-4195-8907-023967DF4CEA}" type="parTrans" cxnId="{FD867DCC-2349-4261-9E75-903175B8D771}">
      <dgm:prSet/>
      <dgm:spPr/>
      <dgm:t>
        <a:bodyPr/>
        <a:lstStyle/>
        <a:p>
          <a:endParaRPr lang="en-US"/>
        </a:p>
      </dgm:t>
    </dgm:pt>
    <dgm:pt modelId="{C4A7D2A2-5751-4951-A51D-F3A73DA57EC3}" type="sibTrans" cxnId="{FD867DCC-2349-4261-9E75-903175B8D77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50AF701-9ADC-41B1-ABA3-FC89373A478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2. Solution fonctionnelle proposée</a:t>
          </a:r>
          <a:endParaRPr lang="en-US"/>
        </a:p>
      </dgm:t>
    </dgm:pt>
    <dgm:pt modelId="{27186B63-00B4-4FCA-8DC4-EC3F1C792F20}" type="parTrans" cxnId="{68393401-DAC2-466D-9856-B2C4CA3472C7}">
      <dgm:prSet/>
      <dgm:spPr/>
      <dgm:t>
        <a:bodyPr/>
        <a:lstStyle/>
        <a:p>
          <a:endParaRPr lang="en-US"/>
        </a:p>
      </dgm:t>
    </dgm:pt>
    <dgm:pt modelId="{B45AD2AA-8DEA-42B6-9E45-619A764F761C}" type="sibTrans" cxnId="{68393401-DAC2-466D-9856-B2C4CA3472C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F210938-9A7B-4406-B205-A970C7B1190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3. Solution technique proposée</a:t>
          </a:r>
          <a:endParaRPr lang="en-US"/>
        </a:p>
      </dgm:t>
    </dgm:pt>
    <dgm:pt modelId="{E16A7A8C-5307-4D9F-9688-6B8FE66CA630}" type="parTrans" cxnId="{FE126BC7-989A-439F-8638-02DEC3C0CA99}">
      <dgm:prSet/>
      <dgm:spPr/>
      <dgm:t>
        <a:bodyPr/>
        <a:lstStyle/>
        <a:p>
          <a:endParaRPr lang="en-US"/>
        </a:p>
      </dgm:t>
    </dgm:pt>
    <dgm:pt modelId="{1E2D74DD-4B4C-4A60-9ECB-2A283F251B05}" type="sibTrans" cxnId="{FE126BC7-989A-439F-8638-02DEC3C0CA99}">
      <dgm:prSet/>
      <dgm:spPr/>
      <dgm:t>
        <a:bodyPr/>
        <a:lstStyle/>
        <a:p>
          <a:endParaRPr lang="en-US"/>
        </a:p>
      </dgm:t>
    </dgm:pt>
    <dgm:pt modelId="{57C2BC42-5B30-44BA-84D6-A031DD93A8B3}" type="pres">
      <dgm:prSet presAssocID="{286C183D-7172-453D-AF66-A9EE520CED90}" presName="root" presStyleCnt="0">
        <dgm:presLayoutVars>
          <dgm:dir/>
          <dgm:resizeHandles val="exact"/>
        </dgm:presLayoutVars>
      </dgm:prSet>
      <dgm:spPr/>
    </dgm:pt>
    <dgm:pt modelId="{C3202D5C-6C88-4271-9CE9-CE112FFFA467}" type="pres">
      <dgm:prSet presAssocID="{F88CC883-F01D-4FB0-89B2-1F7336C7C6BB}" presName="compNode" presStyleCnt="0"/>
      <dgm:spPr/>
    </dgm:pt>
    <dgm:pt modelId="{D5A8A98B-6F15-4A91-83C1-6FD6D909BCB6}" type="pres">
      <dgm:prSet presAssocID="{F88CC883-F01D-4FB0-89B2-1F7336C7C6BB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7748662-43F5-4276-8841-A5F2338B935B}" type="pres">
      <dgm:prSet presAssocID="{F88CC883-F01D-4FB0-89B2-1F7336C7C6B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EAF0253C-FC91-4F92-BCB2-62B0DA466991}" type="pres">
      <dgm:prSet presAssocID="{F88CC883-F01D-4FB0-89B2-1F7336C7C6BB}" presName="spaceRect" presStyleCnt="0"/>
      <dgm:spPr/>
    </dgm:pt>
    <dgm:pt modelId="{EB597555-8EBA-4354-956C-DF9AF3F2E3F7}" type="pres">
      <dgm:prSet presAssocID="{F88CC883-F01D-4FB0-89B2-1F7336C7C6BB}" presName="textRect" presStyleLbl="revTx" presStyleIdx="0" presStyleCnt="3">
        <dgm:presLayoutVars>
          <dgm:chMax val="1"/>
          <dgm:chPref val="1"/>
        </dgm:presLayoutVars>
      </dgm:prSet>
      <dgm:spPr/>
    </dgm:pt>
    <dgm:pt modelId="{34E8EC64-DB41-448F-BFA2-264BAC53BC80}" type="pres">
      <dgm:prSet presAssocID="{C4A7D2A2-5751-4951-A51D-F3A73DA57EC3}" presName="sibTrans" presStyleCnt="0"/>
      <dgm:spPr/>
    </dgm:pt>
    <dgm:pt modelId="{795A8244-E328-4155-A5A3-5E785E22BBB5}" type="pres">
      <dgm:prSet presAssocID="{750AF701-9ADC-41B1-ABA3-FC89373A478F}" presName="compNode" presStyleCnt="0"/>
      <dgm:spPr/>
    </dgm:pt>
    <dgm:pt modelId="{DA1BE596-A18B-4BC1-AC1F-C62CBBB1E3FB}" type="pres">
      <dgm:prSet presAssocID="{750AF701-9ADC-41B1-ABA3-FC89373A478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2E4242B-8BB0-43C0-A399-BD3387B5E33F}" type="pres">
      <dgm:prSet presAssocID="{750AF701-9ADC-41B1-ABA3-FC89373A47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369A6CA-B579-41B6-9C66-1CF990F76B45}" type="pres">
      <dgm:prSet presAssocID="{750AF701-9ADC-41B1-ABA3-FC89373A478F}" presName="spaceRect" presStyleCnt="0"/>
      <dgm:spPr/>
    </dgm:pt>
    <dgm:pt modelId="{2332ECC8-DDA9-4C63-9D3B-2C39ABB4BE38}" type="pres">
      <dgm:prSet presAssocID="{750AF701-9ADC-41B1-ABA3-FC89373A478F}" presName="textRect" presStyleLbl="revTx" presStyleIdx="1" presStyleCnt="3">
        <dgm:presLayoutVars>
          <dgm:chMax val="1"/>
          <dgm:chPref val="1"/>
        </dgm:presLayoutVars>
      </dgm:prSet>
      <dgm:spPr/>
    </dgm:pt>
    <dgm:pt modelId="{81EBE557-A4B7-4E06-9EEB-1C8B6CCBADCA}" type="pres">
      <dgm:prSet presAssocID="{B45AD2AA-8DEA-42B6-9E45-619A764F761C}" presName="sibTrans" presStyleCnt="0"/>
      <dgm:spPr/>
    </dgm:pt>
    <dgm:pt modelId="{580CAB09-EBE3-4DAE-8BB9-FFFA10E565C3}" type="pres">
      <dgm:prSet presAssocID="{2F210938-9A7B-4406-B205-A970C7B1190C}" presName="compNode" presStyleCnt="0"/>
      <dgm:spPr/>
    </dgm:pt>
    <dgm:pt modelId="{CC83BF14-2984-4D05-BA88-CCA09B55D080}" type="pres">
      <dgm:prSet presAssocID="{2F210938-9A7B-4406-B205-A970C7B1190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C6F0E4B-B450-41B9-B000-BFDD800F177D}" type="pres">
      <dgm:prSet presAssocID="{2F210938-9A7B-4406-B205-A970C7B1190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46648FD-EABE-47BC-A0B4-A0F8979DFC3B}" type="pres">
      <dgm:prSet presAssocID="{2F210938-9A7B-4406-B205-A970C7B1190C}" presName="spaceRect" presStyleCnt="0"/>
      <dgm:spPr/>
    </dgm:pt>
    <dgm:pt modelId="{5CFBFB8F-E174-4F45-A24C-81CAC206DC35}" type="pres">
      <dgm:prSet presAssocID="{2F210938-9A7B-4406-B205-A970C7B1190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393401-DAC2-466D-9856-B2C4CA3472C7}" srcId="{286C183D-7172-453D-AF66-A9EE520CED90}" destId="{750AF701-9ADC-41B1-ABA3-FC89373A478F}" srcOrd="1" destOrd="0" parTransId="{27186B63-00B4-4FCA-8DC4-EC3F1C792F20}" sibTransId="{B45AD2AA-8DEA-42B6-9E45-619A764F761C}"/>
    <dgm:cxn modelId="{59299A29-C3BE-4806-9671-F34C1C13AA9F}" type="presOf" srcId="{2F210938-9A7B-4406-B205-A970C7B1190C}" destId="{5CFBFB8F-E174-4F45-A24C-81CAC206DC35}" srcOrd="0" destOrd="0" presId="urn:microsoft.com/office/officeart/2018/5/layout/IconLeafLabelList"/>
    <dgm:cxn modelId="{76ABB04C-E454-437F-91EB-D57C2D338735}" type="presOf" srcId="{F88CC883-F01D-4FB0-89B2-1F7336C7C6BB}" destId="{EB597555-8EBA-4354-956C-DF9AF3F2E3F7}" srcOrd="0" destOrd="0" presId="urn:microsoft.com/office/officeart/2018/5/layout/IconLeafLabelList"/>
    <dgm:cxn modelId="{44DD3556-B63C-478E-BD63-98DCD36ED5CF}" type="presOf" srcId="{286C183D-7172-453D-AF66-A9EE520CED90}" destId="{57C2BC42-5B30-44BA-84D6-A031DD93A8B3}" srcOrd="0" destOrd="0" presId="urn:microsoft.com/office/officeart/2018/5/layout/IconLeafLabelList"/>
    <dgm:cxn modelId="{FE126BC7-989A-439F-8638-02DEC3C0CA99}" srcId="{286C183D-7172-453D-AF66-A9EE520CED90}" destId="{2F210938-9A7B-4406-B205-A970C7B1190C}" srcOrd="2" destOrd="0" parTransId="{E16A7A8C-5307-4D9F-9688-6B8FE66CA630}" sibTransId="{1E2D74DD-4B4C-4A60-9ECB-2A283F251B05}"/>
    <dgm:cxn modelId="{FD867DCC-2349-4261-9E75-903175B8D771}" srcId="{286C183D-7172-453D-AF66-A9EE520CED90}" destId="{F88CC883-F01D-4FB0-89B2-1F7336C7C6BB}" srcOrd="0" destOrd="0" parTransId="{BE213979-98C4-4195-8907-023967DF4CEA}" sibTransId="{C4A7D2A2-5751-4951-A51D-F3A73DA57EC3}"/>
    <dgm:cxn modelId="{AFD6A4EE-8551-452A-870C-DD4A80CF8381}" type="presOf" srcId="{750AF701-9ADC-41B1-ABA3-FC89373A478F}" destId="{2332ECC8-DDA9-4C63-9D3B-2C39ABB4BE38}" srcOrd="0" destOrd="0" presId="urn:microsoft.com/office/officeart/2018/5/layout/IconLeafLabelList"/>
    <dgm:cxn modelId="{4E4ED1B1-92AB-43B2-B9E2-9EE780D1C2A4}" type="presParOf" srcId="{57C2BC42-5B30-44BA-84D6-A031DD93A8B3}" destId="{C3202D5C-6C88-4271-9CE9-CE112FFFA467}" srcOrd="0" destOrd="0" presId="urn:microsoft.com/office/officeart/2018/5/layout/IconLeafLabelList"/>
    <dgm:cxn modelId="{6287D7C8-C660-4618-A7DA-FD078B79AA2A}" type="presParOf" srcId="{C3202D5C-6C88-4271-9CE9-CE112FFFA467}" destId="{D5A8A98B-6F15-4A91-83C1-6FD6D909BCB6}" srcOrd="0" destOrd="0" presId="urn:microsoft.com/office/officeart/2018/5/layout/IconLeafLabelList"/>
    <dgm:cxn modelId="{A01805EF-672A-466D-93C1-D8C2FF1D597B}" type="presParOf" srcId="{C3202D5C-6C88-4271-9CE9-CE112FFFA467}" destId="{07748662-43F5-4276-8841-A5F2338B935B}" srcOrd="1" destOrd="0" presId="urn:microsoft.com/office/officeart/2018/5/layout/IconLeafLabelList"/>
    <dgm:cxn modelId="{5EBC7A46-4755-4EF9-BB13-97EA7098FB21}" type="presParOf" srcId="{C3202D5C-6C88-4271-9CE9-CE112FFFA467}" destId="{EAF0253C-FC91-4F92-BCB2-62B0DA466991}" srcOrd="2" destOrd="0" presId="urn:microsoft.com/office/officeart/2018/5/layout/IconLeafLabelList"/>
    <dgm:cxn modelId="{5EBEABCF-08CC-41E0-9EE3-54F896A3DF89}" type="presParOf" srcId="{C3202D5C-6C88-4271-9CE9-CE112FFFA467}" destId="{EB597555-8EBA-4354-956C-DF9AF3F2E3F7}" srcOrd="3" destOrd="0" presId="urn:microsoft.com/office/officeart/2018/5/layout/IconLeafLabelList"/>
    <dgm:cxn modelId="{CE4CA123-FA30-44E2-9C4B-CCAF3F2CB33A}" type="presParOf" srcId="{57C2BC42-5B30-44BA-84D6-A031DD93A8B3}" destId="{34E8EC64-DB41-448F-BFA2-264BAC53BC80}" srcOrd="1" destOrd="0" presId="urn:microsoft.com/office/officeart/2018/5/layout/IconLeafLabelList"/>
    <dgm:cxn modelId="{38775975-B301-4184-8BDE-BE85512305DB}" type="presParOf" srcId="{57C2BC42-5B30-44BA-84D6-A031DD93A8B3}" destId="{795A8244-E328-4155-A5A3-5E785E22BBB5}" srcOrd="2" destOrd="0" presId="urn:microsoft.com/office/officeart/2018/5/layout/IconLeafLabelList"/>
    <dgm:cxn modelId="{C54C53AA-7592-46F8-B708-8EFA44A110A6}" type="presParOf" srcId="{795A8244-E328-4155-A5A3-5E785E22BBB5}" destId="{DA1BE596-A18B-4BC1-AC1F-C62CBBB1E3FB}" srcOrd="0" destOrd="0" presId="urn:microsoft.com/office/officeart/2018/5/layout/IconLeafLabelList"/>
    <dgm:cxn modelId="{1C4CF461-D558-444E-8CF1-33CC8838D522}" type="presParOf" srcId="{795A8244-E328-4155-A5A3-5E785E22BBB5}" destId="{E2E4242B-8BB0-43C0-A399-BD3387B5E33F}" srcOrd="1" destOrd="0" presId="urn:microsoft.com/office/officeart/2018/5/layout/IconLeafLabelList"/>
    <dgm:cxn modelId="{32F24691-C419-4F64-80E8-253C4EC24940}" type="presParOf" srcId="{795A8244-E328-4155-A5A3-5E785E22BBB5}" destId="{0369A6CA-B579-41B6-9C66-1CF990F76B45}" srcOrd="2" destOrd="0" presId="urn:microsoft.com/office/officeart/2018/5/layout/IconLeafLabelList"/>
    <dgm:cxn modelId="{874BDBA0-DE27-435C-9537-1B8C330FEBCD}" type="presParOf" srcId="{795A8244-E328-4155-A5A3-5E785E22BBB5}" destId="{2332ECC8-DDA9-4C63-9D3B-2C39ABB4BE38}" srcOrd="3" destOrd="0" presId="urn:microsoft.com/office/officeart/2018/5/layout/IconLeafLabelList"/>
    <dgm:cxn modelId="{70EFE105-D2B9-4CFE-9FDA-5FA2289EC98E}" type="presParOf" srcId="{57C2BC42-5B30-44BA-84D6-A031DD93A8B3}" destId="{81EBE557-A4B7-4E06-9EEB-1C8B6CCBADCA}" srcOrd="3" destOrd="0" presId="urn:microsoft.com/office/officeart/2018/5/layout/IconLeafLabelList"/>
    <dgm:cxn modelId="{C6E3EFB4-FFD2-4977-A97D-CF004E3185D5}" type="presParOf" srcId="{57C2BC42-5B30-44BA-84D6-A031DD93A8B3}" destId="{580CAB09-EBE3-4DAE-8BB9-FFFA10E565C3}" srcOrd="4" destOrd="0" presId="urn:microsoft.com/office/officeart/2018/5/layout/IconLeafLabelList"/>
    <dgm:cxn modelId="{866ED02C-4222-4D65-9C62-3AC2C7022C64}" type="presParOf" srcId="{580CAB09-EBE3-4DAE-8BB9-FFFA10E565C3}" destId="{CC83BF14-2984-4D05-BA88-CCA09B55D080}" srcOrd="0" destOrd="0" presId="urn:microsoft.com/office/officeart/2018/5/layout/IconLeafLabelList"/>
    <dgm:cxn modelId="{F5481812-32BD-44E8-AF1B-A28787F53D49}" type="presParOf" srcId="{580CAB09-EBE3-4DAE-8BB9-FFFA10E565C3}" destId="{AC6F0E4B-B450-41B9-B000-BFDD800F177D}" srcOrd="1" destOrd="0" presId="urn:microsoft.com/office/officeart/2018/5/layout/IconLeafLabelList"/>
    <dgm:cxn modelId="{BD12E07E-BB73-4931-B69F-966A4A738866}" type="presParOf" srcId="{580CAB09-EBE3-4DAE-8BB9-FFFA10E565C3}" destId="{D46648FD-EABE-47BC-A0B4-A0F8979DFC3B}" srcOrd="2" destOrd="0" presId="urn:microsoft.com/office/officeart/2018/5/layout/IconLeafLabelList"/>
    <dgm:cxn modelId="{5D3DA371-DEB0-4332-8EBE-03BAB9D6B6E2}" type="presParOf" srcId="{580CAB09-EBE3-4DAE-8BB9-FFFA10E565C3}" destId="{5CFBFB8F-E174-4F45-A24C-81CAC206DC3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A8A98B-6F15-4A91-83C1-6FD6D909BCB6}">
      <dsp:nvSpPr>
        <dsp:cNvPr id="0" name=""/>
        <dsp:cNvSpPr/>
      </dsp:nvSpPr>
      <dsp:spPr>
        <a:xfrm>
          <a:off x="1185814" y="43059"/>
          <a:ext cx="1441125" cy="1441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48662-43F5-4276-8841-A5F2338B935B}">
      <dsp:nvSpPr>
        <dsp:cNvPr id="0" name=""/>
        <dsp:cNvSpPr/>
      </dsp:nvSpPr>
      <dsp:spPr>
        <a:xfrm>
          <a:off x="1492939" y="350184"/>
          <a:ext cx="826875" cy="826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97555-8EBA-4354-956C-DF9AF3F2E3F7}">
      <dsp:nvSpPr>
        <dsp:cNvPr id="0" name=""/>
        <dsp:cNvSpPr/>
      </dsp:nvSpPr>
      <dsp:spPr>
        <a:xfrm>
          <a:off x="725126" y="1933059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600" kern="1200"/>
            <a:t>1. Votre entreprise : contexte et besoins</a:t>
          </a:r>
          <a:endParaRPr lang="en-US" sz="1600" kern="1200"/>
        </a:p>
      </dsp:txBody>
      <dsp:txXfrm>
        <a:off x="725126" y="1933059"/>
        <a:ext cx="2362500" cy="720000"/>
      </dsp:txXfrm>
    </dsp:sp>
    <dsp:sp modelId="{DA1BE596-A18B-4BC1-AC1F-C62CBBB1E3FB}">
      <dsp:nvSpPr>
        <dsp:cNvPr id="0" name=""/>
        <dsp:cNvSpPr/>
      </dsp:nvSpPr>
      <dsp:spPr>
        <a:xfrm>
          <a:off x="3961751" y="43059"/>
          <a:ext cx="1441125" cy="1441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E4242B-8BB0-43C0-A399-BD3387B5E33F}">
      <dsp:nvSpPr>
        <dsp:cNvPr id="0" name=""/>
        <dsp:cNvSpPr/>
      </dsp:nvSpPr>
      <dsp:spPr>
        <a:xfrm>
          <a:off x="4268876" y="350184"/>
          <a:ext cx="826875" cy="826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2ECC8-DDA9-4C63-9D3B-2C39ABB4BE38}">
      <dsp:nvSpPr>
        <dsp:cNvPr id="0" name=""/>
        <dsp:cNvSpPr/>
      </dsp:nvSpPr>
      <dsp:spPr>
        <a:xfrm>
          <a:off x="3501064" y="1933059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600" kern="1200"/>
            <a:t>2. Solution fonctionnelle proposée</a:t>
          </a:r>
          <a:endParaRPr lang="en-US" sz="1600" kern="1200"/>
        </a:p>
      </dsp:txBody>
      <dsp:txXfrm>
        <a:off x="3501064" y="1933059"/>
        <a:ext cx="2362500" cy="720000"/>
      </dsp:txXfrm>
    </dsp:sp>
    <dsp:sp modelId="{CC83BF14-2984-4D05-BA88-CCA09B55D080}">
      <dsp:nvSpPr>
        <dsp:cNvPr id="0" name=""/>
        <dsp:cNvSpPr/>
      </dsp:nvSpPr>
      <dsp:spPr>
        <a:xfrm>
          <a:off x="2573783" y="3243684"/>
          <a:ext cx="1441125" cy="1441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6F0E4B-B450-41B9-B000-BFDD800F177D}">
      <dsp:nvSpPr>
        <dsp:cNvPr id="0" name=""/>
        <dsp:cNvSpPr/>
      </dsp:nvSpPr>
      <dsp:spPr>
        <a:xfrm>
          <a:off x="2880908" y="3550809"/>
          <a:ext cx="826875" cy="826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BFB8F-E174-4F45-A24C-81CAC206DC35}">
      <dsp:nvSpPr>
        <dsp:cNvPr id="0" name=""/>
        <dsp:cNvSpPr/>
      </dsp:nvSpPr>
      <dsp:spPr>
        <a:xfrm>
          <a:off x="2113095" y="5133683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600" kern="1200"/>
            <a:t>3. Solution technique proposée</a:t>
          </a:r>
          <a:endParaRPr lang="en-US" sz="1600" kern="1200"/>
        </a:p>
      </dsp:txBody>
      <dsp:txXfrm>
        <a:off x="2113095" y="5133683"/>
        <a:ext cx="23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46BC0-31E2-F840-BFE4-8E6E90326383}" type="datetimeFigureOut">
              <a:rPr lang="fr-FR" smtClean="0"/>
              <a:t>24/05/2020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791FF-0D70-BE4C-8139-A9297FFEE4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08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869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755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7646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4208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4898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957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318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8841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7149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5799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24/05/2020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116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24/05/2020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1845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24/05/2020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9533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24/05/2020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2566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24/05/2020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272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24/05/2020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727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24/05/2020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2542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24/05/2020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144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24/05/2020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7816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24/05/2020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1895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24/05/2020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186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5E208-7D3B-7E40-8085-C5996EEE4BD8}" type="datetimeFigureOut">
              <a:rPr lang="fr-FR" smtClean="0"/>
              <a:t>24/05/2020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93219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fr.wikipedia.org/wiki/GitHub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4E75652-9960-497F-92B9-DD9303BA0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192" y="2330505"/>
            <a:ext cx="5353189" cy="3979585"/>
          </a:xfrm>
        </p:spPr>
        <p:txBody>
          <a:bodyPr anchor="ctr">
            <a:normAutofit/>
          </a:bodyPr>
          <a:lstStyle/>
          <a:p>
            <a:r>
              <a:rPr lang="fr-FR" sz="1800" dirty="0">
                <a:latin typeface="Lucida Calligraphy" panose="03010101010101010101" pitchFamily="66" charset="77"/>
                <a:ea typeface="Heiti TC Medium" pitchFamily="2" charset="-128"/>
              </a:rPr>
              <a:t>Projet 6 </a:t>
            </a:r>
            <a:r>
              <a:rPr lang="fr-FR" sz="1800" dirty="0" err="1">
                <a:latin typeface="Lucida Calligraphy" panose="03010101010101010101" pitchFamily="66" charset="77"/>
                <a:ea typeface="Heiti TC Medium" pitchFamily="2" charset="-128"/>
              </a:rPr>
              <a:t>Openclassrooms</a:t>
            </a:r>
            <a:r>
              <a:rPr lang="fr-FR" sz="1800" dirty="0">
                <a:latin typeface="Lucida Calligraphy" panose="03010101010101010101" pitchFamily="66" charset="77"/>
                <a:ea typeface="Heiti TC Medium" pitchFamily="2" charset="-128"/>
              </a:rPr>
              <a:t> : Analysez les besoins de votre client pour son groupe de pizzerias</a:t>
            </a:r>
          </a:p>
          <a:p>
            <a:endParaRPr lang="fr-FR" sz="1800" dirty="0">
              <a:latin typeface="Lucida Calligraphy" panose="03010101010101010101" pitchFamily="66" charset="77"/>
              <a:ea typeface="Heiti TC Medium" pitchFamily="2" charset="-128"/>
            </a:endParaRPr>
          </a:p>
          <a:p>
            <a:r>
              <a:rPr lang="fr-FR" sz="1800" dirty="0">
                <a:latin typeface="Lucida Calligraphy" panose="03010101010101010101" pitchFamily="66" charset="77"/>
                <a:ea typeface="Heiti TC Medium" pitchFamily="2" charset="-128"/>
              </a:rPr>
              <a:t>Document (PowerPoint) de la solution fonctionnelle et technique retenue</a:t>
            </a:r>
            <a:endParaRPr lang="en-US" sz="1800" dirty="0">
              <a:latin typeface="Lucida Calligraphy" panose="03010101010101010101" pitchFamily="66" charset="77"/>
              <a:ea typeface="Heiti TC Medium" pitchFamily="2" charset="-128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6DEEBF80-8FA2-4692-99C1-7274EC5E1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02" y="642440"/>
            <a:ext cx="4018443" cy="1235625"/>
          </a:xfrm>
          <a:prstGeom prst="rect">
            <a:avLst/>
          </a:prstGeom>
        </p:spPr>
      </p:pic>
      <p:pic>
        <p:nvPicPr>
          <p:cNvPr id="6" name="Image 5" descr="Une image contenant assiette, table, alimentation, pizza&#10;&#10;Description générée automatiquement">
            <a:extLst>
              <a:ext uri="{FF2B5EF4-FFF2-40B4-BE49-F238E27FC236}">
                <a16:creationId xmlns:a16="http://schemas.microsoft.com/office/drawing/2014/main" id="{AD683377-304D-4285-8BB5-F99C9ECE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876" y="642440"/>
            <a:ext cx="5467806" cy="538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75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8FAE93-BC4F-8B47-AF99-90E6771CC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09663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Use case – Interface web client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53F1214-1742-C443-AC90-7DA31728317B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FFFF00"/>
                </a:solidFill>
              </a:rPr>
              <a:t>Client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Consulter les </a:t>
            </a:r>
            <a:r>
              <a:rPr lang="en-US" sz="2000" dirty="0" err="1"/>
              <a:t>produits</a:t>
            </a:r>
            <a:endParaRPr lang="en-US" sz="2000" dirty="0"/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Passer </a:t>
            </a:r>
            <a:r>
              <a:rPr lang="en-US" sz="2000" dirty="0" err="1"/>
              <a:t>une</a:t>
            </a:r>
            <a:r>
              <a:rPr lang="en-US" sz="2000" dirty="0"/>
              <a:t> </a:t>
            </a:r>
            <a:r>
              <a:rPr lang="en-US" sz="2000" dirty="0" err="1"/>
              <a:t>commande</a:t>
            </a:r>
            <a:endParaRPr lang="en-US" sz="2000" dirty="0"/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Consulter le </a:t>
            </a:r>
            <a:r>
              <a:rPr lang="en-US" sz="2000" dirty="0" err="1"/>
              <a:t>statut</a:t>
            </a:r>
            <a:r>
              <a:rPr lang="en-US" sz="2000" dirty="0"/>
              <a:t> de la </a:t>
            </a:r>
            <a:r>
              <a:rPr lang="en-US" sz="2000" dirty="0" err="1"/>
              <a:t>commande</a:t>
            </a:r>
            <a:r>
              <a:rPr lang="en-US" sz="2000" dirty="0"/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carte, capture d’écran&#10;&#10;Description générée automatiquement">
            <a:extLst>
              <a:ext uri="{FF2B5EF4-FFF2-40B4-BE49-F238E27FC236}">
                <a16:creationId xmlns:a16="http://schemas.microsoft.com/office/drawing/2014/main" id="{541FBE58-677A-49C4-A21E-01702ABAB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223" y="630206"/>
            <a:ext cx="6502058" cy="56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C10216-C8B9-974B-9F5D-7AEEFE04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Use case – Interface web restaurant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8708CD7-A09D-184C-A40C-8E1602422B06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1" dirty="0" err="1">
                <a:solidFill>
                  <a:srgbClr val="FFFF00"/>
                </a:solidFill>
              </a:rPr>
              <a:t>Employé</a:t>
            </a:r>
            <a:r>
              <a:rPr lang="en-US" sz="2000" b="1" i="1" dirty="0">
                <a:solidFill>
                  <a:srgbClr val="FFFF00"/>
                </a:solidFill>
              </a:rPr>
              <a:t> 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Prendre </a:t>
            </a:r>
            <a:r>
              <a:rPr lang="en-US" sz="2000" dirty="0" err="1"/>
              <a:t>commande</a:t>
            </a:r>
            <a:endParaRPr lang="en-US" sz="2000" dirty="0"/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Donner </a:t>
            </a:r>
            <a:r>
              <a:rPr lang="en-US" sz="2000" dirty="0" err="1"/>
              <a:t>commande</a:t>
            </a:r>
            <a:endParaRPr lang="en-US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FFFF00"/>
                </a:solidFill>
              </a:rPr>
              <a:t>Pizzaiolo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Consulter aide-mémoire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Préparer</a:t>
            </a:r>
            <a:r>
              <a:rPr lang="en-US" sz="2000" dirty="0"/>
              <a:t> </a:t>
            </a:r>
            <a:r>
              <a:rPr lang="en-US" sz="2000" dirty="0" err="1"/>
              <a:t>commande</a:t>
            </a:r>
            <a:endParaRPr lang="en-US" sz="2000" dirty="0"/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1" dirty="0" err="1">
                <a:solidFill>
                  <a:srgbClr val="FFFF00"/>
                </a:solidFill>
              </a:rPr>
              <a:t>Livreur</a:t>
            </a:r>
            <a:endParaRPr lang="en-US" sz="2000" b="1" i="1" dirty="0">
              <a:solidFill>
                <a:srgbClr val="FFFF00"/>
              </a:solidFill>
            </a:endParaRP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Récupérer</a:t>
            </a:r>
            <a:r>
              <a:rPr lang="en-US" sz="2000" dirty="0"/>
              <a:t> </a:t>
            </a:r>
            <a:r>
              <a:rPr lang="en-US" sz="2000" dirty="0" err="1"/>
              <a:t>commande</a:t>
            </a:r>
            <a:endParaRPr lang="en-US" sz="2000" dirty="0"/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Livrer</a:t>
            </a:r>
            <a:r>
              <a:rPr lang="en-US" sz="2000" dirty="0"/>
              <a:t> </a:t>
            </a:r>
            <a:r>
              <a:rPr lang="en-US" sz="2000" dirty="0" err="1"/>
              <a:t>commande</a:t>
            </a:r>
            <a:endParaRPr lang="en-US" sz="2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F92B1B3C-AB61-42B3-BB14-3E7AB5073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" b="1339"/>
          <a:stretch/>
        </p:blipFill>
        <p:spPr>
          <a:xfrm>
            <a:off x="5977787" y="653143"/>
            <a:ext cx="5549127" cy="558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93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0A7F7D2-A11F-454E-A97E-990CF5185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Use case – Interface web administration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11BE37-9CEC-7749-8AD5-DC05725AEC99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FFFF00"/>
                </a:solidFill>
              </a:rPr>
              <a:t>Manager 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Gérer</a:t>
            </a:r>
            <a:r>
              <a:rPr lang="en-US" sz="2000" dirty="0"/>
              <a:t> la carte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Lire les </a:t>
            </a:r>
            <a:r>
              <a:rPr lang="en-US" sz="2000" dirty="0" err="1"/>
              <a:t>avis</a:t>
            </a:r>
            <a:r>
              <a:rPr lang="en-US" sz="2000" dirty="0"/>
              <a:t> clients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FFFF00"/>
                </a:solidFill>
              </a:rPr>
              <a:t>Patron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Lire les </a:t>
            </a:r>
            <a:r>
              <a:rPr lang="en-US" sz="2000" dirty="0" err="1"/>
              <a:t>avis</a:t>
            </a:r>
            <a:r>
              <a:rPr lang="en-US" sz="2000" dirty="0"/>
              <a:t> clients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Motiver</a:t>
            </a:r>
            <a:r>
              <a:rPr lang="en-US" sz="2000" dirty="0"/>
              <a:t> </a:t>
            </a:r>
            <a:r>
              <a:rPr lang="en-US" sz="2000" dirty="0" err="1"/>
              <a:t>équipe</a:t>
            </a:r>
            <a:endParaRPr lang="en-US" sz="2000" dirty="0"/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Faire de la </a:t>
            </a:r>
            <a:r>
              <a:rPr lang="en-US" sz="2000" dirty="0" err="1"/>
              <a:t>publicité</a:t>
            </a:r>
            <a:endParaRPr lang="en-US" sz="2000" dirty="0"/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Consulter </a:t>
            </a:r>
            <a:r>
              <a:rPr lang="en-US" sz="2000" dirty="0" err="1"/>
              <a:t>statistiques</a:t>
            </a:r>
            <a:endParaRPr lang="en-US" sz="2000" dirty="0"/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Approvisionner</a:t>
            </a:r>
            <a:r>
              <a:rPr lang="en-US" sz="2000" dirty="0"/>
              <a:t> stocks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2910FB5-CB21-49AD-B691-817DDF6FC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055" y="629060"/>
            <a:ext cx="6234225" cy="559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78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carte&#10;&#10;Description générée automatiquement">
            <a:extLst>
              <a:ext uri="{FF2B5EF4-FFF2-40B4-BE49-F238E27FC236}">
                <a16:creationId xmlns:a16="http://schemas.microsoft.com/office/drawing/2014/main" id="{4DB3C587-5F11-4C74-BF47-BB0CBE319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65" y="551960"/>
            <a:ext cx="10999071" cy="602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2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Espace réservé du contenu 11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E813FD04-EEE6-4B5D-9F1C-2B54DF4BF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316" y="28256"/>
            <a:ext cx="9788697" cy="698214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533419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3800"/>
              <a:t>3. Solution technique proposée</a:t>
            </a:r>
            <a:br>
              <a:rPr lang="en-US" sz="3800"/>
            </a:br>
            <a:endParaRPr lang="en-US" sz="38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96" r="27233" b="-1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D9ECCBF-1127-40F5-AB94-CE1809E08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95" y="124729"/>
            <a:ext cx="4243184" cy="13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07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87B9A67-5142-9340-BF12-1B7711846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fr-FR" sz="4000">
                <a:latin typeface="JasmineUPC" panose="02020603050405020304" pitchFamily="18" charset="-34"/>
                <a:cs typeface="JasmineUPC" panose="02020603050405020304" pitchFamily="18" charset="-34"/>
              </a:rPr>
              <a:t>L’application Front-end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28802D5A-9C12-9248-B3D6-9D74BC532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763281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fr-FR" sz="4000" dirty="0">
                <a:latin typeface="JasmineUPC" panose="02020603050405020304" pitchFamily="18" charset="-34"/>
                <a:cs typeface="JasmineUPC" panose="02020603050405020304" pitchFamily="18" charset="-34"/>
              </a:rPr>
              <a:t>HTML</a:t>
            </a:r>
          </a:p>
          <a:p>
            <a:pPr>
              <a:buFont typeface="Wingdings" pitchFamily="2" charset="2"/>
              <a:buChar char="v"/>
            </a:pPr>
            <a:r>
              <a:rPr lang="fr-FR" sz="4000" dirty="0">
                <a:latin typeface="JasmineUPC" panose="02020603050405020304" pitchFamily="18" charset="-34"/>
                <a:cs typeface="JasmineUPC" panose="02020603050405020304" pitchFamily="18" charset="-34"/>
              </a:rPr>
              <a:t>CSS</a:t>
            </a:r>
          </a:p>
          <a:p>
            <a:pPr>
              <a:buFont typeface="Wingdings" pitchFamily="2" charset="2"/>
              <a:buChar char="v"/>
            </a:pPr>
            <a:r>
              <a:rPr lang="fr-FR" sz="4000" dirty="0">
                <a:latin typeface="JasmineUPC" panose="02020603050405020304" pitchFamily="18" charset="-34"/>
                <a:cs typeface="JasmineUPC" panose="02020603050405020304" pitchFamily="18" charset="-34"/>
              </a:rPr>
              <a:t>JavaScript (jQuery)</a:t>
            </a:r>
          </a:p>
          <a:p>
            <a:pPr>
              <a:buFont typeface="Wingdings" pitchFamily="2" charset="2"/>
              <a:buChar char="v"/>
            </a:pPr>
            <a:r>
              <a:rPr lang="fr-FR" sz="4000" dirty="0">
                <a:latin typeface="JasmineUPC" panose="02020603050405020304" pitchFamily="18" charset="-34"/>
                <a:cs typeface="JasmineUPC" panose="02020603050405020304" pitchFamily="18" charset="-34"/>
              </a:rPr>
              <a:t>Bootstrap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6F9D078-A622-4681-8E0E-CF3098210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423" y="1154171"/>
            <a:ext cx="4397433" cy="1374197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 3">
            <a:extLst>
              <a:ext uri="{FF2B5EF4-FFF2-40B4-BE49-F238E27FC236}">
                <a16:creationId xmlns:a16="http://schemas.microsoft.com/office/drawing/2014/main" id="{7C516445-B88F-2140-92F3-88682E5EDC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82" b="13002"/>
          <a:stretch/>
        </p:blipFill>
        <p:spPr>
          <a:xfrm>
            <a:off x="7083423" y="3731030"/>
            <a:ext cx="4395569" cy="247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12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34">
            <a:extLst>
              <a:ext uri="{FF2B5EF4-FFF2-40B4-BE49-F238E27FC236}">
                <a16:creationId xmlns:a16="http://schemas.microsoft.com/office/drawing/2014/main" id="{AB3C2A63-5F24-4EEB-9DED-E7FE1295F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6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296186" y="-689446"/>
            <a:ext cx="1715478" cy="8307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38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632" y="857786"/>
            <a:ext cx="7661510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BD86C7A-8E00-8647-9107-DF125AFA3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7" y="264810"/>
            <a:ext cx="6724997" cy="19130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Pourquoi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ces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langages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A7A4F11-B808-4B5D-A134-8FF50527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328" y="2361460"/>
            <a:ext cx="6927573" cy="3705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P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rincipaux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langages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web servant à la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création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sites web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fr-FR" dirty="0"/>
              <a:t>Bootstrap est le septième projet le plus populaire sur </a:t>
            </a:r>
            <a:r>
              <a:rPr lang="fr-FR" u="sng" dirty="0">
                <a:hlinkClick r:id="rId2"/>
              </a:rPr>
              <a:t>GitHub</a:t>
            </a:r>
            <a:endParaRPr lang="fr-FR" u="sng" dirty="0"/>
          </a:p>
          <a:p>
            <a:pPr>
              <a:buFont typeface="Wingdings" panose="05000000000000000000" pitchFamily="2" charset="2"/>
              <a:buChar char="q"/>
            </a:pPr>
            <a:r>
              <a:rPr lang="fr-FR" dirty="0"/>
              <a:t>Développer responsive grâce a Bootstrap,</a:t>
            </a:r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8" name="Rectangle 40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4872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D514651-233F-4388-9509-5A25CF78B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652" y="126436"/>
            <a:ext cx="4243184" cy="13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25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53A7FA1-0B0A-8941-80F6-67C55F1FF4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r="26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4B278BA-6EA4-CF4F-BD04-4728ACA15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fr-FR" sz="5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L’application back-end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1C2872-F441-714C-9DF4-43D036D77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0"/>
            <a:ext cx="7036621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fr-FR" sz="48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0" indent="0" algn="ctr">
              <a:buNone/>
            </a:pPr>
            <a:endParaRPr lang="fr-FR" sz="48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>
              <a:buFont typeface="Wingdings" pitchFamily="2" charset="2"/>
              <a:buChar char="v"/>
            </a:pPr>
            <a: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PHP</a:t>
            </a:r>
          </a:p>
          <a:p>
            <a:pPr marL="0" indent="0" algn="ctr">
              <a:buNone/>
            </a:pPr>
            <a:endParaRPr lang="fr-FR" sz="48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>
              <a:buFont typeface="Wingdings" pitchFamily="2" charset="2"/>
              <a:buChar char="v"/>
            </a:pPr>
            <a: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Symfony</a:t>
            </a:r>
          </a:p>
          <a:p>
            <a:pPr marL="0" indent="0" algn="ctr">
              <a:buNone/>
            </a:pPr>
            <a:endParaRPr lang="fr-FR" sz="48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>
              <a:buFont typeface="Wingdings" pitchFamily="2" charset="2"/>
              <a:buChar char="v"/>
            </a:pPr>
            <a: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MySQL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68F5A8-7EE4-4A02-AB82-80D5D6A52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45" y="251979"/>
            <a:ext cx="4243184" cy="13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63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CEA567C-46A9-C840-ACE4-DFB58F809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5012369"/>
            <a:ext cx="2346459" cy="1214292"/>
          </a:xfrm>
          <a:prstGeom prst="rect">
            <a:avLst/>
          </a:prstGeom>
        </p:spPr>
      </p:pic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EB2E0A31-2AD5-46FA-B533-1925AB5B4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852" y="186267"/>
            <a:ext cx="5472147" cy="6671733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fr-FR" sz="2000" b="1" dirty="0">
                <a:latin typeface="American Typewriter" panose="02090604020004020304" pitchFamily="18" charset="77"/>
              </a:rPr>
              <a:t>Pourquoi ces langages ?</a:t>
            </a:r>
            <a:endParaRPr lang="fr-FR" sz="2000" dirty="0"/>
          </a:p>
          <a:p>
            <a:pPr>
              <a:buFont typeface="Wingdings" pitchFamily="2" charset="2"/>
              <a:buChar char="Ø"/>
            </a:pPr>
            <a:r>
              <a:rPr lang="fr-FR" sz="2000" dirty="0">
                <a:latin typeface="American Typewriter" panose="02090604020004020304" pitchFamily="18" charset="77"/>
              </a:rPr>
              <a:t>PHP</a:t>
            </a: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Langage polyvalent, multiplateforme et </a:t>
            </a:r>
            <a:r>
              <a:rPr lang="fr-FR" sz="2000" dirty="0" err="1">
                <a:latin typeface="American Typewriter" panose="02090604020004020304" pitchFamily="18" charset="77"/>
              </a:rPr>
              <a:t>Opensource</a:t>
            </a:r>
            <a:endParaRPr lang="fr-FR" sz="2000" dirty="0"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Le langage server de référence</a:t>
            </a:r>
          </a:p>
          <a:p>
            <a:pPr>
              <a:buFont typeface="Wingdings" pitchFamily="2" charset="2"/>
              <a:buChar char="Ø"/>
            </a:pPr>
            <a:r>
              <a:rPr lang="fr-FR" sz="2000" dirty="0">
                <a:latin typeface="American Typewriter" panose="02090604020004020304" pitchFamily="18" charset="77"/>
              </a:rPr>
              <a:t>Symfony</a:t>
            </a: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Framework le plus populaire du PHP</a:t>
            </a:r>
          </a:p>
          <a:p>
            <a:pPr>
              <a:buFont typeface="Wingdings" pitchFamily="2" charset="2"/>
              <a:buChar char="Ø"/>
            </a:pPr>
            <a:r>
              <a:rPr lang="fr-FR" sz="2000" dirty="0">
                <a:latin typeface="American Typewriter" panose="02090604020004020304" pitchFamily="18" charset="77"/>
              </a:rPr>
              <a:t>MySQL</a:t>
            </a: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Base de données open source la plus populaire au monde</a:t>
            </a: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Utilisation plus répandue que celle de </a:t>
            </a:r>
            <a:r>
              <a:rPr lang="fr-FR" sz="2000" dirty="0" err="1">
                <a:latin typeface="American Typewriter" panose="02090604020004020304" pitchFamily="18" charset="77"/>
              </a:rPr>
              <a:t>PostGreSQL</a:t>
            </a:r>
            <a:endParaRPr lang="fr-FR" sz="2000" dirty="0"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Pas de tests d’intégrité donc plus rapide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BD75A1E-CE8B-4826-A535-603B2E9CC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37" y="267449"/>
            <a:ext cx="1978796" cy="1978796"/>
          </a:xfrm>
          <a:prstGeom prst="rect">
            <a:avLst/>
          </a:prstGeom>
        </p:spPr>
      </p:pic>
      <p:pic>
        <p:nvPicPr>
          <p:cNvPr id="6" name="Image 5" descr="Une image contenant dessin, lumière&#10;&#10;Description générée automatiquement">
            <a:extLst>
              <a:ext uri="{FF2B5EF4-FFF2-40B4-BE49-F238E27FC236}">
                <a16:creationId xmlns:a16="http://schemas.microsoft.com/office/drawing/2014/main" id="{B332F48B-4375-45B6-84E3-06272FF24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0642" y="3107348"/>
            <a:ext cx="1494528" cy="179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34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AC947B-83A2-CF44-B944-B82B21CC3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fr-FR" sz="4800"/>
              <a:t>Sommaire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360BF09-F56A-4563-87CF-2F6EEFCBEF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1177023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B9F3AAD-2D91-40DD-ABAD-C810D09C8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832" y="330287"/>
            <a:ext cx="4237331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5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6CC9B52-7206-4E4E-A0FF-D121773AA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689" y="3071183"/>
            <a:ext cx="9910296" cy="25900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     Question 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83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3700"/>
              <a:t>1. Votre entreprise : contexte et besoins</a:t>
            </a:r>
          </a:p>
          <a:p>
            <a:endParaRPr lang="en-US" sz="37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11" b="-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C68BC823-578A-42A3-802E-22C1E518A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38" y="265808"/>
            <a:ext cx="4237331" cy="133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74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847827"/>
            <a:ext cx="4709345" cy="1169585"/>
          </a:xfrm>
        </p:spPr>
        <p:txBody>
          <a:bodyPr anchor="b">
            <a:normAutofit/>
          </a:bodyPr>
          <a:lstStyle/>
          <a:p>
            <a:r>
              <a:rPr lang="fr-FR" sz="4000"/>
              <a:t>Rappel du contexte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28" r="29666" b="2"/>
          <a:stretch/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107504-3874-1346-8730-1A70E84EC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5228" y="2508105"/>
            <a:ext cx="4709345" cy="3632493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1700" dirty="0">
                <a:latin typeface="American Typewriter" panose="02090604020004020304" pitchFamily="18" charset="77"/>
                <a:ea typeface="Heiti TC Medium" pitchFamily="2" charset="-128"/>
              </a:rPr>
              <a:t>Votre entreprise « OC Pizza » est une jeune chaine de pizzerias spécialisée dans la vente de pizzas à livrer ou  à emporter.</a:t>
            </a:r>
          </a:p>
          <a:p>
            <a:pPr marL="0" indent="0">
              <a:buNone/>
            </a:pPr>
            <a:endParaRPr lang="fr-FR" sz="1700" dirty="0">
              <a:latin typeface="American Typewriter" panose="02090604020004020304" pitchFamily="18" charset="77"/>
              <a:ea typeface="Heiti TC Medium" pitchFamily="2" charset="-128"/>
            </a:endParaRPr>
          </a:p>
          <a:p>
            <a:pPr>
              <a:buFont typeface="Wingdings" pitchFamily="2" charset="2"/>
              <a:buChar char="Ø"/>
            </a:pPr>
            <a:r>
              <a:rPr lang="fr-FR" sz="1700" dirty="0">
                <a:latin typeface="American Typewriter" panose="02090604020004020304" pitchFamily="18" charset="77"/>
                <a:ea typeface="Heiti TC Medium" pitchFamily="2" charset="-128"/>
              </a:rPr>
              <a:t>Vous comptez déjà cinq commerces.</a:t>
            </a:r>
          </a:p>
          <a:p>
            <a:pPr marL="0" indent="0">
              <a:buNone/>
            </a:pPr>
            <a:endParaRPr lang="fr-FR" sz="1700" dirty="0">
              <a:latin typeface="American Typewriter" panose="02090604020004020304" pitchFamily="18" charset="77"/>
              <a:ea typeface="Heiti TC Medium" pitchFamily="2" charset="-128"/>
            </a:endParaRPr>
          </a:p>
          <a:p>
            <a:pPr>
              <a:buFont typeface="Wingdings" pitchFamily="2" charset="2"/>
              <a:buChar char="Ø"/>
            </a:pPr>
            <a:r>
              <a:rPr lang="fr-FR" sz="1700" dirty="0">
                <a:latin typeface="American Typewriter" panose="02090604020004020304" pitchFamily="18" charset="77"/>
                <a:ea typeface="Heiti TC Medium" pitchFamily="2" charset="-128"/>
              </a:rPr>
              <a:t>Vous prévoyez d’en ouvrir trois de plus au minimum d'ici fin 2020 et cela au vu de sa bonne rentabilité.</a:t>
            </a:r>
          </a:p>
          <a:p>
            <a:pPr marL="0" indent="0">
              <a:buNone/>
            </a:pPr>
            <a:endParaRPr lang="fr-FR" sz="17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F961A09-67FA-40FF-A7D9-90AD6025E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738" y="69659"/>
            <a:ext cx="4243184" cy="13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40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1AE8E3-B097-9841-B3DA-2B7AEFCF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fr-FR" sz="3700" dirty="0"/>
              <a:t>Rappel des besoins attendus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4268E6-23A8-6241-A133-75B8C0AE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193" y="1757779"/>
            <a:ext cx="5615261" cy="4403739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Votre </a:t>
            </a:r>
            <a:r>
              <a:rPr lang="fr-FR" sz="1800" b="1" dirty="0">
                <a:solidFill>
                  <a:srgbClr val="FFFF00"/>
                </a:solidFill>
                <a:latin typeface="American Typewriter" panose="02090604020004020304" pitchFamily="18" charset="77"/>
              </a:rPr>
              <a:t>client</a:t>
            </a: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 doit pouvoir :</a:t>
            </a:r>
          </a:p>
          <a:p>
            <a:pPr lvl="1">
              <a:buFont typeface="Wingdings" pitchFamily="2" charset="2"/>
              <a:buChar char="q"/>
            </a:pP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passer sa commande en </a:t>
            </a:r>
            <a:r>
              <a:rPr lang="fr-FR" sz="18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ligne</a:t>
            </a: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, en plus de la prise de commande par </a:t>
            </a:r>
            <a:r>
              <a:rPr lang="fr-FR" sz="18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téléphone</a:t>
            </a: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 ou sur </a:t>
            </a:r>
            <a:r>
              <a:rPr lang="fr-FR" sz="18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place</a:t>
            </a: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.</a:t>
            </a:r>
          </a:p>
          <a:p>
            <a:pPr marL="457200" lvl="1" indent="0">
              <a:buNone/>
            </a:pPr>
            <a:endParaRPr lang="fr-FR" sz="18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18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payer</a:t>
            </a: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 en </a:t>
            </a:r>
            <a:r>
              <a:rPr lang="fr-FR" sz="18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ligne</a:t>
            </a: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 sa commande s’il le souhaitent – sinon, il paiera directement à la </a:t>
            </a:r>
            <a:r>
              <a:rPr lang="fr-FR" sz="18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livraison</a:t>
            </a: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.</a:t>
            </a:r>
          </a:p>
          <a:p>
            <a:pPr marL="457200" lvl="1" indent="0">
              <a:buNone/>
            </a:pPr>
            <a:endParaRPr lang="fr-FR" sz="18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18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modifier</a:t>
            </a: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 ou </a:t>
            </a:r>
            <a:r>
              <a:rPr lang="fr-FR" sz="18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annuler</a:t>
            </a: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 sa commande tant que celle-ci n’a pas été préparée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514B28D-DACD-4074-A53F-2C6CBAD6B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691640"/>
            <a:ext cx="5335258" cy="1615847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48127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1AE8E3-B097-9841-B3DA-2B7AEFCF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fr-FR" sz="3700"/>
              <a:t>Rappel des besoins attendus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4268E6-23A8-6241-A133-75B8C0AE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553" y="2173287"/>
            <a:ext cx="5247117" cy="4078425"/>
          </a:xfrm>
        </p:spPr>
        <p:txBody>
          <a:bodyPr anchor="ctr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Votre </a:t>
            </a:r>
            <a:r>
              <a:rPr lang="fr-FR" sz="18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équipe</a:t>
            </a: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 doit pouvoir :</a:t>
            </a:r>
          </a:p>
          <a:p>
            <a:pPr>
              <a:buFont typeface="Wingdings" pitchFamily="2" charset="2"/>
              <a:buChar char="Ø"/>
            </a:pPr>
            <a:endParaRPr lang="fr-FR" sz="18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être plus efficace dans la </a:t>
            </a:r>
            <a:r>
              <a:rPr lang="fr-FR" sz="18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gestion</a:t>
            </a: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 des commandes, de leur réception à leur </a:t>
            </a:r>
            <a:r>
              <a:rPr lang="fr-FR" sz="18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livraison</a:t>
            </a: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 en passant par leur préparation.</a:t>
            </a:r>
          </a:p>
          <a:p>
            <a:pPr lvl="1">
              <a:buFont typeface="Wingdings" pitchFamily="2" charset="2"/>
              <a:buChar char="q"/>
            </a:pPr>
            <a:endParaRPr lang="fr-FR" sz="18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de </a:t>
            </a:r>
            <a:r>
              <a:rPr lang="fr-FR" sz="18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suivre</a:t>
            </a: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 en temps réel les </a:t>
            </a:r>
            <a:r>
              <a:rPr lang="fr-FR" sz="18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commandes</a:t>
            </a: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 passées</a:t>
            </a:r>
          </a:p>
          <a:p>
            <a:pPr lvl="1">
              <a:buFont typeface="Wingdings" pitchFamily="2" charset="2"/>
              <a:buChar char="q"/>
            </a:pPr>
            <a:endParaRPr lang="fr-FR" sz="18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de </a:t>
            </a:r>
            <a:r>
              <a:rPr lang="fr-FR" sz="18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suivre</a:t>
            </a: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 en temps réel le </a:t>
            </a:r>
            <a:r>
              <a:rPr lang="fr-FR" sz="18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stock</a:t>
            </a: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 d’ingrédients restants pour savoir quelles pizzas sont encore réalisables.</a:t>
            </a:r>
          </a:p>
          <a:p>
            <a:pPr>
              <a:buFont typeface="Wingdings" pitchFamily="2" charset="2"/>
              <a:buChar char="Ø"/>
            </a:pPr>
            <a:endParaRPr lang="fr-FR" sz="18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AABE600-6D2A-4DD9-B9B5-B1A38B7DD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691640"/>
            <a:ext cx="5030458" cy="1615847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72903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32" y="4624716"/>
            <a:ext cx="10071536" cy="9297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ctr"/>
            <a:r>
              <a:rPr lang="en-US" sz="2900" dirty="0"/>
              <a:t>2. </a:t>
            </a:r>
            <a:r>
              <a:rPr lang="en-US" sz="4800" dirty="0"/>
              <a:t>Solution </a:t>
            </a:r>
            <a:r>
              <a:rPr lang="fr-FR" sz="4800" dirty="0"/>
              <a:t>fonctionnelle</a:t>
            </a:r>
            <a:r>
              <a:rPr lang="en-US" sz="4800" dirty="0"/>
              <a:t> </a:t>
            </a:r>
            <a:r>
              <a:rPr lang="fr-FR" sz="4800" dirty="0"/>
              <a:t>proposée</a:t>
            </a:r>
            <a:br>
              <a:rPr lang="en-US" sz="2900" dirty="0"/>
            </a:br>
            <a:endParaRPr lang="en-US" sz="29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A01AB76-6817-4785-9455-40184D20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17" y="1378693"/>
            <a:ext cx="5069590" cy="158424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78" r="-2" b="7088"/>
          <a:stretch/>
        </p:blipFill>
        <p:spPr>
          <a:xfrm>
            <a:off x="6228507" y="1004689"/>
            <a:ext cx="5065776" cy="285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35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CE063EE-0FE7-4D4E-8E82-DE552F2CCFD5}"/>
              </a:ext>
            </a:extLst>
          </p:cNvPr>
          <p:cNvSpPr txBox="1"/>
          <p:nvPr/>
        </p:nvSpPr>
        <p:spPr>
          <a:xfrm>
            <a:off x="590719" y="2330505"/>
            <a:ext cx="4559425" cy="3986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FFFF00"/>
                </a:solidFill>
              </a:rPr>
              <a:t>Six </a:t>
            </a:r>
            <a:r>
              <a:rPr lang="en-US" sz="2000" b="1" i="1" dirty="0" err="1">
                <a:solidFill>
                  <a:srgbClr val="FFFF00"/>
                </a:solidFill>
              </a:rPr>
              <a:t>acteurs</a:t>
            </a:r>
            <a:r>
              <a:rPr lang="en-US" sz="2000" b="1" i="1" dirty="0">
                <a:solidFill>
                  <a:srgbClr val="FFFF00"/>
                </a:solidFill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</a:rPr>
              <a:t>principaux</a:t>
            </a:r>
            <a:r>
              <a:rPr lang="en-US" sz="2000" b="1" i="1" dirty="0">
                <a:solidFill>
                  <a:srgbClr val="FFFF00"/>
                </a:solidFill>
              </a:rPr>
              <a:t> 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Client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Employé</a:t>
            </a:r>
            <a:endParaRPr lang="en-US" sz="20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Pizzaiolo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Livreur</a:t>
            </a:r>
            <a:endParaRPr lang="en-US" sz="20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Manager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Patron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FFFF00"/>
                </a:solidFill>
              </a:rPr>
              <a:t>Deux </a:t>
            </a:r>
            <a:r>
              <a:rPr lang="en-US" sz="2000" b="1" i="1" dirty="0" err="1">
                <a:solidFill>
                  <a:srgbClr val="FFFF00"/>
                </a:solidFill>
              </a:rPr>
              <a:t>acteurs</a:t>
            </a:r>
            <a:r>
              <a:rPr lang="en-US" sz="2000" b="1" i="1" dirty="0">
                <a:solidFill>
                  <a:srgbClr val="FFFF00"/>
                </a:solidFill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</a:rPr>
              <a:t>secondaires</a:t>
            </a:r>
            <a:r>
              <a:rPr lang="en-US" sz="2000" b="1" i="1" dirty="0">
                <a:solidFill>
                  <a:srgbClr val="FFFF00"/>
                </a:solidFill>
              </a:rPr>
              <a:t> </a:t>
            </a:r>
            <a:r>
              <a:rPr lang="en-US" sz="2000" b="1" dirty="0"/>
              <a:t>:</a:t>
            </a:r>
          </a:p>
          <a:p>
            <a:pPr marL="5715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Système</a:t>
            </a:r>
            <a:r>
              <a:rPr lang="en-US" sz="2000" dirty="0"/>
              <a:t> </a:t>
            </a:r>
            <a:r>
              <a:rPr lang="en-US" sz="2000" dirty="0" err="1"/>
              <a:t>bancaire</a:t>
            </a:r>
            <a:endParaRPr lang="en-US" sz="2000" dirty="0"/>
          </a:p>
          <a:p>
            <a:pPr marL="5715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Fournisseur</a:t>
            </a:r>
            <a:endParaRPr lang="en-US" sz="2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962B7DE-E0A6-4198-8E20-35020728A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12" b="2"/>
          <a:stretch/>
        </p:blipFill>
        <p:spPr>
          <a:xfrm>
            <a:off x="5573354" y="625151"/>
            <a:ext cx="5953561" cy="569156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AECD060-E2C1-4893-9C71-BB955543E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85" y="513853"/>
            <a:ext cx="4243184" cy="13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1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FA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FA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D6DEBBB1-083B-462A-A794-BB72B8FE3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96" y="487090"/>
            <a:ext cx="4952027" cy="5571066"/>
          </a:xfrm>
          <a:prstGeom prst="rect">
            <a:avLst/>
          </a:prstGeom>
        </p:spPr>
      </p:pic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D6374250-012A-4331-8AD6-4C1CFDCB9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145" y="505562"/>
            <a:ext cx="495206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277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</TotalTime>
  <Words>424</Words>
  <Application>Microsoft Office PowerPoint</Application>
  <PresentationFormat>Grand écran</PresentationFormat>
  <Paragraphs>107</Paragraphs>
  <Slides>20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8" baseType="lpstr">
      <vt:lpstr>American Typewriter</vt:lpstr>
      <vt:lpstr>Arial</vt:lpstr>
      <vt:lpstr>Calibri</vt:lpstr>
      <vt:lpstr>Calibri Light</vt:lpstr>
      <vt:lpstr>JasmineUPC</vt:lpstr>
      <vt:lpstr>Lucida Calligraphy</vt:lpstr>
      <vt:lpstr>Wingdings</vt:lpstr>
      <vt:lpstr>Thème Office</vt:lpstr>
      <vt:lpstr>Présentation PowerPoint</vt:lpstr>
      <vt:lpstr>Sommaire</vt:lpstr>
      <vt:lpstr>1. Votre entreprise : contexte et besoins </vt:lpstr>
      <vt:lpstr>Rappel du contexte</vt:lpstr>
      <vt:lpstr>Rappel des besoins attendus</vt:lpstr>
      <vt:lpstr>Rappel des besoins attendus</vt:lpstr>
      <vt:lpstr>2. Solution fonctionnelle proposée </vt:lpstr>
      <vt:lpstr>Présentation PowerPoint</vt:lpstr>
      <vt:lpstr>Présentation PowerPoint</vt:lpstr>
      <vt:lpstr>Use case – Interface web client</vt:lpstr>
      <vt:lpstr>Use case – Interface web restaurant</vt:lpstr>
      <vt:lpstr>Use case – Interface web administration</vt:lpstr>
      <vt:lpstr>Présentation PowerPoint</vt:lpstr>
      <vt:lpstr>Présentation PowerPoint</vt:lpstr>
      <vt:lpstr>3. Solution technique proposée </vt:lpstr>
      <vt:lpstr>L’application Front-end</vt:lpstr>
      <vt:lpstr>Pourquoi ces langages?</vt:lpstr>
      <vt:lpstr>L’application back-end</vt:lpstr>
      <vt:lpstr>Présentation PowerPoint</vt:lpstr>
      <vt:lpstr>         Question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Lamine Messaci</dc:creator>
  <cp:lastModifiedBy>Lamine Messaci</cp:lastModifiedBy>
  <cp:revision>3</cp:revision>
  <dcterms:created xsi:type="dcterms:W3CDTF">2020-05-24T22:20:54Z</dcterms:created>
  <dcterms:modified xsi:type="dcterms:W3CDTF">2020-05-25T14:43:45Z</dcterms:modified>
</cp:coreProperties>
</file>